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20"/>
  </p:notesMasterIdLst>
  <p:sldIdLst>
    <p:sldId id="308" r:id="rId5"/>
    <p:sldId id="309" r:id="rId6"/>
    <p:sldId id="310" r:id="rId7"/>
    <p:sldId id="256" r:id="rId8"/>
    <p:sldId id="304" r:id="rId9"/>
    <p:sldId id="258" r:id="rId10"/>
    <p:sldId id="313" r:id="rId11"/>
    <p:sldId id="257" r:id="rId12"/>
    <p:sldId id="262" r:id="rId13"/>
    <p:sldId id="303" r:id="rId14"/>
    <p:sldId id="314" r:id="rId15"/>
    <p:sldId id="305" r:id="rId16"/>
    <p:sldId id="306" r:id="rId17"/>
    <p:sldId id="307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ANASTASIA PATRICKS#" initials="#P" lastIdx="2" clrIdx="0">
    <p:extLst>
      <p:ext uri="{19B8F6BF-5375-455C-9EA6-DF929625EA0E}">
        <p15:presenceInfo xmlns:p15="http://schemas.microsoft.com/office/powerpoint/2012/main" userId="#ANASTASIA PATRICKS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4B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D630C-C388-C08C-8132-CDF25FF49123}" v="8" dt="2020-08-24T15:07:42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C5832-7685-4169-B6A9-518D1A03051E}" type="datetimeFigureOut">
              <a:rPr lang="en-SG" smtClean="0"/>
              <a:t>24/8/2020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D4AF3-3F41-4135-8628-A7C383E8DA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782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nt.co/topics/7239/~engines-for-easily-creating-online-multiplayer-gam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liorgames.com/game-development/back-end-solutions-multiplayer-gam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10d2f735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10d2f735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10d2f73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10d2f73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1553bc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1553bc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https://www.slant.co/topics/7239/~engines-for-easily-creating-online-multiplayer-games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https://meliorgames.com/game-development/back-end-solutions-multiplayer-games/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78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31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1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9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1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56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4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1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2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  <p:sldLayoutId id="2147483753" r:id="rId12"/>
    <p:sldLayoutId id="21474837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16.sv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9" Type="http://schemas.openxmlformats.org/officeDocument/2006/relationships/image" Target="../media/image15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34" Type="http://schemas.openxmlformats.org/officeDocument/2006/relationships/image" Target="../media/image49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37" Type="http://schemas.openxmlformats.org/officeDocument/2006/relationships/image" Target="../media/image52.png"/><Relationship Id="rId40" Type="http://schemas.openxmlformats.org/officeDocument/2006/relationships/image" Target="../media/image16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36" Type="http://schemas.openxmlformats.org/officeDocument/2006/relationships/image" Target="../media/image51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Relationship Id="rId30" Type="http://schemas.openxmlformats.org/officeDocument/2006/relationships/image" Target="../media/image45.svg"/><Relationship Id="rId3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2A042-AE94-41A1-99DE-5AB5C4874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</a:rPr>
              <a:t>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06C7A-3E01-4827-8987-0EBD2FA74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pPr algn="ctr"/>
            <a:r>
              <a:rPr lang="en-SG" dirty="0">
                <a:solidFill>
                  <a:srgbClr val="FFC000"/>
                </a:solidFill>
              </a:rPr>
              <a:t>Design and Innovation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72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C6E7F6-C824-4F32-BCB5-902097A3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121523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7D5A2E-6AA2-4B52-98B1-8D58BB113F82}"/>
              </a:ext>
            </a:extLst>
          </p:cNvPr>
          <p:cNvSpPr txBox="1">
            <a:spLocks/>
          </p:cNvSpPr>
          <p:nvPr/>
        </p:nvSpPr>
        <p:spPr>
          <a:xfrm>
            <a:off x="5105654" y="2543048"/>
            <a:ext cx="1975866" cy="11247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/>
              <a:t>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A0E99-CE2D-4C02-BA57-5C32E5EC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846751"/>
            <a:ext cx="250507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33F2E-962A-42A4-8574-C0E1F4C2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5" y="2767922"/>
            <a:ext cx="676275" cy="695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319092-0202-4CB6-A938-3E2D5100A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845" y="951230"/>
            <a:ext cx="196215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99CEE-F8EE-4DA7-9002-979E54579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1042"/>
            <a:ext cx="542925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B0E7F-20E8-4F47-9256-E308BEE57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397" y="850539"/>
            <a:ext cx="2600325" cy="498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23C93-D0D7-47EE-994A-8134E15E3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187" y="3432767"/>
            <a:ext cx="666750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BEE85-F0BB-4220-BD9D-207C20773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877" y="857568"/>
            <a:ext cx="2495550" cy="4886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73E9A1-BCE5-47A2-A1F1-C2BBF5FD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7" y="2726953"/>
            <a:ext cx="67627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EB619-288A-4B52-B225-7F2CF2485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9355" y="2652077"/>
            <a:ext cx="1847850" cy="18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363DAD-6782-45B1-B01D-B5C347163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5804"/>
            <a:ext cx="542925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676E1-B5D9-4E74-9D00-BF59A4EDD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4877" y="836033"/>
            <a:ext cx="2552700" cy="491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8D2781-2A56-490A-BA6E-F1DA27B30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167" y="3422278"/>
            <a:ext cx="66675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EEF15-8661-43FC-A902-53605E78F0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7667" y="1489075"/>
            <a:ext cx="1647825" cy="1400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8A6D4F-919E-4357-B5F2-C91E997B6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5804"/>
            <a:ext cx="542925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684C99-A261-4664-BB8D-FEC1CE7FDB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877" y="796520"/>
            <a:ext cx="2609850" cy="503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684AB7-42E3-4752-979D-F2C16E530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5" y="3422913"/>
            <a:ext cx="666750" cy="704850"/>
          </a:xfrm>
          <a:prstGeom prst="rect">
            <a:avLst/>
          </a:prstGeom>
        </p:spPr>
      </p:pic>
      <p:pic>
        <p:nvPicPr>
          <p:cNvPr id="21" name="Graphic 20" descr="Image">
            <a:extLst>
              <a:ext uri="{FF2B5EF4-FFF2-40B4-BE49-F238E27FC236}">
                <a16:creationId xmlns:a16="http://schemas.microsoft.com/office/drawing/2014/main" id="{5953952D-FCE5-40F3-900F-3A3AF3A548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90964" y="5834218"/>
            <a:ext cx="517264" cy="5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7FD8-4E25-4005-8253-53AAEDF2D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SG" sz="5400" b="1" dirty="0">
                <a:gradFill flip="none" rotWithShape="1">
                  <a:gsLst>
                    <a:gs pos="66500">
                      <a:srgbClr val="7030A0"/>
                    </a:gs>
                    <a:gs pos="48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B898D0"/>
                    </a:gs>
                    <a:gs pos="11000">
                      <a:srgbClr val="3A383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Questionnaire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Playbook">
            <a:extLst>
              <a:ext uri="{FF2B5EF4-FFF2-40B4-BE49-F238E27FC236}">
                <a16:creationId xmlns:a16="http://schemas.microsoft.com/office/drawing/2014/main" id="{9B5A7F86-9D33-4BC8-9254-5130101D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2500" y="2216887"/>
            <a:ext cx="2424226" cy="24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" y="0"/>
            <a:ext cx="60821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  <a:gradFill flip="none" rotWithShape="1">
            <a:gsLst>
              <a:gs pos="33000">
                <a:srgbClr val="E00CD1"/>
              </a:gs>
              <a:gs pos="68000">
                <a:srgbClr val="07E5CB"/>
              </a:gs>
              <a:gs pos="100000">
                <a:srgbClr val="3A3838"/>
              </a:gs>
              <a:gs pos="18000">
                <a:srgbClr val="3A383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title"/>
          </p:nvPr>
        </p:nvSpPr>
        <p:spPr>
          <a:xfrm>
            <a:off x="314481" y="561593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SG" dirty="0">
                <a:solidFill>
                  <a:srgbClr val="FFFFFF"/>
                </a:solidFill>
              </a:rPr>
              <a:t>Questionnaire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6602638" y="606673"/>
            <a:ext cx="5306084" cy="616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SG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supplement students’ learning by reinforcing concepts taught through the use of interactive questions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Encourage learning through the use of leaderboards and in-game incentives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Char char="-"/>
            </a:pPr>
            <a:r>
              <a:rPr lang="en-SG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module is tagged to a specific map. Each map contain levels. Each level indicates a 5 question related to the module. The higher the level the more difficult the questions 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students to match against one another on the same breadth of questions</a:t>
            </a:r>
            <a:endParaRPr lang="en-SG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student lose “ELO” whenever he loses a match against others. The rank system resets at the end of every week and medals are given to students with the highest “ELO”</a:t>
            </a:r>
            <a:endParaRPr lang="en-SG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Medals would change at the end of every week (ensure uniqueness)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able, cup, cellphone, small&#10;&#10;Description automatically generated">
            <a:extLst>
              <a:ext uri="{FF2B5EF4-FFF2-40B4-BE49-F238E27FC236}">
                <a16:creationId xmlns:a16="http://schemas.microsoft.com/office/drawing/2014/main" id="{FD8B5A4C-8E1C-4E06-9E65-E9966F42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4" y="2482569"/>
            <a:ext cx="3952607" cy="26599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12189" y="0"/>
            <a:ext cx="12188952" cy="700711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31000">
                <a:srgbClr val="3865B4"/>
              </a:gs>
              <a:gs pos="59000">
                <a:srgbClr val="B634B0"/>
              </a:gs>
              <a:gs pos="79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l="8235" t="20008" r="8213" b="57100"/>
          <a:stretch/>
        </p:blipFill>
        <p:spPr>
          <a:xfrm rot="10800000" flipH="1">
            <a:off x="-3047" y="-1"/>
            <a:ext cx="12191999" cy="2157717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l="8235" t="-1" r="8213" b="80325"/>
          <a:stretch/>
        </p:blipFill>
        <p:spPr>
          <a:xfrm rot="10800000" flipH="1">
            <a:off x="0" y="4913839"/>
            <a:ext cx="12191999" cy="2157719"/>
          </a:xfrm>
          <a:custGeom>
            <a:avLst/>
            <a:gdLst/>
            <a:ahLst/>
            <a:cxnLst/>
            <a:rect l="l" t="t" r="r" b="b"/>
            <a:pathLst>
              <a:path w="12191999" h="1614974" extrusionOk="0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12189" y="6272198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11495" y="1556031"/>
            <a:ext cx="2114026" cy="834879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626010" y="4566729"/>
            <a:ext cx="2055304" cy="81592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Educational Institute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745301" y="3296497"/>
            <a:ext cx="1814649" cy="32926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Create Account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4018326" y="1556694"/>
            <a:ext cx="2181138" cy="8159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Competitive: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Match with other users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4018326" y="3271056"/>
            <a:ext cx="2181138" cy="8159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Practice: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7294580" y="1113890"/>
            <a:ext cx="1725335" cy="5940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Winners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294580" y="2419407"/>
            <a:ext cx="1725335" cy="5940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Losers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9925585" y="1730631"/>
            <a:ext cx="1725335" cy="5940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(Scoreboard)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9925585" y="3040087"/>
            <a:ext cx="1725335" cy="5940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In-game Medal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Google Shape;106;p2"/>
          <p:cNvCxnSpPr>
            <a:stCxn id="98" idx="6"/>
            <a:endCxn id="101" idx="1"/>
          </p:cNvCxnSpPr>
          <p:nvPr/>
        </p:nvCxnSpPr>
        <p:spPr>
          <a:xfrm rot="10800000" flipH="1">
            <a:off x="2681314" y="3678989"/>
            <a:ext cx="1337100" cy="1295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2"/>
          <p:cNvCxnSpPr>
            <a:stCxn id="97" idx="6"/>
            <a:endCxn id="100" idx="1"/>
          </p:cNvCxnSpPr>
          <p:nvPr/>
        </p:nvCxnSpPr>
        <p:spPr>
          <a:xfrm rot="10800000" flipH="1">
            <a:off x="2725521" y="1964771"/>
            <a:ext cx="1292700" cy="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6"/>
            <a:endCxn id="101" idx="1"/>
          </p:cNvCxnSpPr>
          <p:nvPr/>
        </p:nvCxnSpPr>
        <p:spPr>
          <a:xfrm>
            <a:off x="2725521" y="1973471"/>
            <a:ext cx="1292700" cy="17055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>
            <a:stCxn id="100" idx="3"/>
            <a:endCxn id="102" idx="1"/>
          </p:cNvCxnSpPr>
          <p:nvPr/>
        </p:nvCxnSpPr>
        <p:spPr>
          <a:xfrm rot="10800000" flipH="1">
            <a:off x="6199464" y="1410854"/>
            <a:ext cx="1095000" cy="5538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cxnSpLocks/>
            <a:stCxn id="100" idx="3"/>
          </p:cNvCxnSpPr>
          <p:nvPr/>
        </p:nvCxnSpPr>
        <p:spPr>
          <a:xfrm>
            <a:off x="6199464" y="1964654"/>
            <a:ext cx="1095000" cy="78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2"/>
          <p:cNvCxnSpPr>
            <a:stCxn id="102" idx="3"/>
            <a:endCxn id="104" idx="1"/>
          </p:cNvCxnSpPr>
          <p:nvPr/>
        </p:nvCxnSpPr>
        <p:spPr>
          <a:xfrm>
            <a:off x="9019915" y="1410927"/>
            <a:ext cx="905700" cy="6168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2"/>
          <p:cNvCxnSpPr>
            <a:cxnSpLocks/>
            <a:endCxn id="104" idx="1"/>
          </p:cNvCxnSpPr>
          <p:nvPr/>
        </p:nvCxnSpPr>
        <p:spPr>
          <a:xfrm rot="10800000" flipH="1">
            <a:off x="9019915" y="2027551"/>
            <a:ext cx="905700" cy="7266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13;p2"/>
          <p:cNvCxnSpPr>
            <a:stCxn id="104" idx="2"/>
            <a:endCxn id="105" idx="0"/>
          </p:cNvCxnSpPr>
          <p:nvPr/>
        </p:nvCxnSpPr>
        <p:spPr>
          <a:xfrm>
            <a:off x="10788253" y="2324704"/>
            <a:ext cx="0" cy="71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14;p2"/>
          <p:cNvCxnSpPr>
            <a:stCxn id="97" idx="4"/>
            <a:endCxn id="99" idx="0"/>
          </p:cNvCxnSpPr>
          <p:nvPr/>
        </p:nvCxnSpPr>
        <p:spPr>
          <a:xfrm flipH="1">
            <a:off x="1652608" y="2390910"/>
            <a:ext cx="15900" cy="90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" name="Google Shape;115;p2"/>
          <p:cNvCxnSpPr>
            <a:stCxn id="98" idx="0"/>
            <a:endCxn id="99" idx="2"/>
          </p:cNvCxnSpPr>
          <p:nvPr/>
        </p:nvCxnSpPr>
        <p:spPr>
          <a:xfrm flipH="1" flipV="1">
            <a:off x="1652626" y="3625761"/>
            <a:ext cx="1036" cy="94096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16;p2"/>
          <p:cNvCxnSpPr>
            <a:stCxn id="101" idx="0"/>
            <a:endCxn id="100" idx="2"/>
          </p:cNvCxnSpPr>
          <p:nvPr/>
        </p:nvCxnSpPr>
        <p:spPr>
          <a:xfrm flipV="1">
            <a:off x="5108895" y="2372614"/>
            <a:ext cx="0" cy="89844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2"/>
          <p:cNvSpPr txBox="1"/>
          <p:nvPr/>
        </p:nvSpPr>
        <p:spPr>
          <a:xfrm>
            <a:off x="2612982" y="4946272"/>
            <a:ext cx="4975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59950" y="2109129"/>
            <a:ext cx="98679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Attempt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7141663" y="1876339"/>
            <a:ext cx="25793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by total marks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A23C2101-D22F-4488-BA66-EADD287F70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20008" r="8213" b="57100"/>
          <a:stretch/>
        </p:blipFill>
        <p:spPr>
          <a:xfrm rot="10800000" flipH="1">
            <a:off x="2" y="-18852"/>
            <a:ext cx="12191999" cy="1878950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0795E617-FFD4-48AD-9BE6-55737888DDD7}"/>
              </a:ext>
            </a:extLst>
          </p:cNvPr>
          <p:cNvSpPr/>
          <p:nvPr/>
        </p:nvSpPr>
        <p:spPr>
          <a:xfrm>
            <a:off x="3048" y="-18853"/>
            <a:ext cx="12188952" cy="6656293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3;p2">
            <a:extLst>
              <a:ext uri="{FF2B5EF4-FFF2-40B4-BE49-F238E27FC236}">
                <a16:creationId xmlns:a16="http://schemas.microsoft.com/office/drawing/2014/main" id="{886F76A4-10CD-48FC-9D69-2EF1574F8E38}"/>
              </a:ext>
            </a:extLst>
          </p:cNvPr>
          <p:cNvSpPr/>
          <p:nvPr/>
        </p:nvSpPr>
        <p:spPr>
          <a:xfrm>
            <a:off x="3048" y="220560"/>
            <a:ext cx="12188952" cy="6656293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30000">
                <a:srgbClr val="3865B4"/>
              </a:gs>
              <a:gs pos="56000">
                <a:srgbClr val="B634B0"/>
              </a:gs>
              <a:gs pos="86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5;p2">
            <a:extLst>
              <a:ext uri="{FF2B5EF4-FFF2-40B4-BE49-F238E27FC236}">
                <a16:creationId xmlns:a16="http://schemas.microsoft.com/office/drawing/2014/main" id="{C4B42E8A-0445-4E67-BB41-0D52567539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-1" r="8213" b="80325"/>
          <a:stretch/>
        </p:blipFill>
        <p:spPr>
          <a:xfrm rot="10800000" flipH="1">
            <a:off x="1" y="4906585"/>
            <a:ext cx="12191999" cy="2577468"/>
          </a:xfrm>
          <a:custGeom>
            <a:avLst/>
            <a:gdLst/>
            <a:ahLst/>
            <a:cxnLst/>
            <a:rect l="l" t="t" r="r" b="b"/>
            <a:pathLst>
              <a:path w="12191999" h="1614974" extrusionOk="0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2E1ABA1C-55B8-467A-9BC0-480383654E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20008" r="8213" b="57100"/>
          <a:stretch/>
        </p:blipFill>
        <p:spPr>
          <a:xfrm rot="10800000" flipH="1">
            <a:off x="1" y="-626519"/>
            <a:ext cx="12191999" cy="3088943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D5E8E8-773D-45F4-894C-DCFE958B4478}"/>
              </a:ext>
            </a:extLst>
          </p:cNvPr>
          <p:cNvSpPr txBox="1"/>
          <p:nvPr/>
        </p:nvSpPr>
        <p:spPr>
          <a:xfrm>
            <a:off x="461914" y="1216058"/>
            <a:ext cx="271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to be used </a:t>
            </a:r>
            <a:endParaRPr lang="en-SG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C620E-89E2-4FB9-AD54-CA406147959B}"/>
              </a:ext>
            </a:extLst>
          </p:cNvPr>
          <p:cNvSpPr txBox="1"/>
          <p:nvPr/>
        </p:nvSpPr>
        <p:spPr>
          <a:xfrm>
            <a:off x="584462" y="1592072"/>
            <a:ext cx="383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App Development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B0A2A-567F-4DE3-B6E1-D92E3EEF15DB}"/>
              </a:ext>
            </a:extLst>
          </p:cNvPr>
          <p:cNvSpPr txBox="1"/>
          <p:nvPr/>
        </p:nvSpPr>
        <p:spPr>
          <a:xfrm>
            <a:off x="708425" y="1909276"/>
            <a:ext cx="246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Android Studio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56F2-B5B9-4096-B26A-9902F6522E4F}"/>
              </a:ext>
            </a:extLst>
          </p:cNvPr>
          <p:cNvSpPr txBox="1"/>
          <p:nvPr/>
        </p:nvSpPr>
        <p:spPr>
          <a:xfrm>
            <a:off x="708423" y="2216005"/>
            <a:ext cx="1968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Swift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56132-CDE7-400A-A373-178285A13EF6}"/>
              </a:ext>
            </a:extLst>
          </p:cNvPr>
          <p:cNvSpPr txBox="1"/>
          <p:nvPr/>
        </p:nvSpPr>
        <p:spPr>
          <a:xfrm>
            <a:off x="461914" y="3162273"/>
            <a:ext cx="180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Storing</a:t>
            </a:r>
            <a:endParaRPr lang="en-SG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48C27-9B5C-441F-A4F8-9A2634FFDD11}"/>
              </a:ext>
            </a:extLst>
          </p:cNvPr>
          <p:cNvSpPr txBox="1"/>
          <p:nvPr/>
        </p:nvSpPr>
        <p:spPr>
          <a:xfrm>
            <a:off x="708424" y="3561335"/>
            <a:ext cx="146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Firebase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E6D50-CC42-47EE-860D-2697BC65EF79}"/>
              </a:ext>
            </a:extLst>
          </p:cNvPr>
          <p:cNvSpPr txBox="1"/>
          <p:nvPr/>
        </p:nvSpPr>
        <p:spPr>
          <a:xfrm>
            <a:off x="708423" y="3869112"/>
            <a:ext cx="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SQL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A0594-0ECB-4AB7-9F56-FE313C786284}"/>
              </a:ext>
            </a:extLst>
          </p:cNvPr>
          <p:cNvSpPr txBox="1"/>
          <p:nvPr/>
        </p:nvSpPr>
        <p:spPr>
          <a:xfrm>
            <a:off x="5930039" y="1165451"/>
            <a:ext cx="6258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Improvements</a:t>
            </a:r>
            <a:endParaRPr lang="en-SG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980C7-2367-4189-8BB9-2B079A6C8261}"/>
              </a:ext>
            </a:extLst>
          </p:cNvPr>
          <p:cNvSpPr txBox="1"/>
          <p:nvPr/>
        </p:nvSpPr>
        <p:spPr>
          <a:xfrm>
            <a:off x="6072780" y="2371650"/>
            <a:ext cx="301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into a Web App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E0B7C-A3F2-43B3-8BF6-287E6E26C9DC}"/>
              </a:ext>
            </a:extLst>
          </p:cNvPr>
          <p:cNvSpPr txBox="1"/>
          <p:nvPr/>
        </p:nvSpPr>
        <p:spPr>
          <a:xfrm>
            <a:off x="4421171" y="3326856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Collaboration with other Institution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04B9ED-653A-4C4C-B9DA-52485FB9CACE}"/>
              </a:ext>
            </a:extLst>
          </p:cNvPr>
          <p:cNvSpPr txBox="1"/>
          <p:nvPr/>
        </p:nvSpPr>
        <p:spPr>
          <a:xfrm>
            <a:off x="8138160" y="2690477"/>
            <a:ext cx="37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Question Type : 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Memorising / Understanding Concept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5B9637-FF1D-4137-970B-AF4FFEB978CC}"/>
              </a:ext>
            </a:extLst>
          </p:cNvPr>
          <p:cNvSpPr txBox="1"/>
          <p:nvPr/>
        </p:nvSpPr>
        <p:spPr>
          <a:xfrm>
            <a:off x="7719997" y="4887167"/>
            <a:ext cx="323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able to set practice questions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CA8DC-443C-47F7-9C03-C9E78B0E490A}"/>
              </a:ext>
            </a:extLst>
          </p:cNvPr>
          <p:cNvSpPr txBox="1"/>
          <p:nvPr/>
        </p:nvSpPr>
        <p:spPr>
          <a:xfrm>
            <a:off x="5048998" y="4260249"/>
            <a:ext cx="348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Forum for users to discuss questions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89D8-7510-4499-B11D-0D5E8CC88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b="1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B09AD-6ED1-4A48-AFC5-1F67FAFE1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76041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C7FA8-8166-429B-B0FA-BEC3F783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rgbClr val="FFC000"/>
                </a:solidFill>
              </a:rPr>
              <a:t>Ideas Formulated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E2300B9F-E765-487C-9C21-59BCD729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476" y="1719072"/>
            <a:ext cx="4517136" cy="4517136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64A3-51E5-4113-BFA7-6B727DA6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3D Virtual Classroom 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Whiteboard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Questionnaire</a:t>
            </a:r>
          </a:p>
          <a:p>
            <a:endParaRPr lang="en-SG" sz="17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1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88D2E-6305-441D-9562-1F6FBAA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</p:spPr>
        <p:txBody>
          <a:bodyPr anchor="ctr">
            <a:normAutofit/>
          </a:bodyPr>
          <a:lstStyle/>
          <a:p>
            <a:r>
              <a:rPr lang="en-SG" sz="4800" b="1" dirty="0">
                <a:solidFill>
                  <a:srgbClr val="FFC000"/>
                </a:solidFill>
              </a:rPr>
              <a:t>3D Virtual Classroom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lassroom">
            <a:extLst>
              <a:ext uri="{FF2B5EF4-FFF2-40B4-BE49-F238E27FC236}">
                <a16:creationId xmlns:a16="http://schemas.microsoft.com/office/drawing/2014/main" id="{F2BB68ED-A745-4FC3-80E7-4207B192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720" y="2306428"/>
            <a:ext cx="2174132" cy="21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958500" y="336567"/>
            <a:ext cx="5587600" cy="11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GB" sz="3067"/>
              <a:t>Features</a:t>
            </a:r>
            <a:endParaRPr sz="3067"/>
          </a:p>
        </p:txBody>
      </p:sp>
      <p:sp>
        <p:nvSpPr>
          <p:cNvPr id="55" name="Google Shape;55;p13"/>
          <p:cNvSpPr txBox="1"/>
          <p:nvPr/>
        </p:nvSpPr>
        <p:spPr>
          <a:xfrm>
            <a:off x="4389900" y="1237967"/>
            <a:ext cx="7668000" cy="5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3D Model of a Classroom</a:t>
            </a:r>
            <a:endParaRPr sz="1600" dirty="0">
              <a:solidFill>
                <a:schemeClr val="bg1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Customizable Avatars </a:t>
            </a:r>
            <a:endParaRPr sz="1600" dirty="0">
              <a:solidFill>
                <a:schemeClr val="bg1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Interaction with others / classroom </a:t>
            </a:r>
            <a:r>
              <a:rPr lang="en-GB" sz="1600" dirty="0">
                <a:solidFill>
                  <a:schemeClr val="lt2"/>
                </a:solidFill>
              </a:rPr>
              <a:t>(emotes, actions, voice/ text chat)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raise hand to ask a question, pick paper to look at the notes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Classroom elements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Tutor can conduct a video call/ share their screen on virtual projector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Rules and Regulations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Tutor can enforce students to mute / sit when presenting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Perspectives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Tutor: toggle between classroom view and slide sharing view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Students: toggle between </a:t>
            </a:r>
            <a:r>
              <a:rPr lang="en-GB" sz="1600" dirty="0" err="1">
                <a:solidFill>
                  <a:schemeClr val="lt2"/>
                </a:solidFill>
              </a:rPr>
              <a:t>fullscreen</a:t>
            </a:r>
            <a:r>
              <a:rPr lang="en-GB" sz="1600" dirty="0">
                <a:solidFill>
                  <a:schemeClr val="lt2"/>
                </a:solidFill>
              </a:rPr>
              <a:t> and class view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In-game currency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Tutors can reward students who answer questions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Students can buy virtual items (e.g. laptops, avatar customization options)</a:t>
            </a:r>
            <a:endParaRPr sz="1600" dirty="0">
              <a:solidFill>
                <a:schemeClr val="lt2"/>
              </a:solidFill>
            </a:endParaRPr>
          </a:p>
          <a:p>
            <a:pPr>
              <a:lnSpc>
                <a:spcPct val="140000"/>
              </a:lnSpc>
            </a:pPr>
            <a:endParaRPr sz="1600" dirty="0">
              <a:solidFill>
                <a:schemeClr val="lt2"/>
              </a:solidFill>
            </a:endParaRPr>
          </a:p>
          <a:p>
            <a:pPr>
              <a:lnSpc>
                <a:spcPct val="140000"/>
              </a:lnSpc>
            </a:pP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06" y="2294667"/>
            <a:ext cx="2456041" cy="135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82" y="5235350"/>
            <a:ext cx="2439695" cy="135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33" y="3772245"/>
            <a:ext cx="2457000" cy="1359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7268000" y="0"/>
            <a:ext cx="4924000" cy="926000"/>
          </a:xfrm>
          <a:prstGeom prst="rect">
            <a:avLst/>
          </a:prstGeom>
          <a:solidFill>
            <a:srgbClr val="F1C232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 sz="3600" dirty="0">
                <a:solidFill>
                  <a:srgbClr val="000000"/>
                </a:solidFill>
              </a:rPr>
              <a:t>3D Virtual Classroom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7233" y="824400"/>
            <a:ext cx="38120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 algn="just">
              <a:buClr>
                <a:schemeClr val="lt2"/>
              </a:buClr>
              <a:buSzPts val="1300"/>
              <a:buChar char="●"/>
            </a:pPr>
            <a:r>
              <a:rPr lang="en-GB" sz="1733">
                <a:solidFill>
                  <a:schemeClr val="lt2"/>
                </a:solidFill>
              </a:rPr>
              <a:t>To make online lessons more engaging</a:t>
            </a:r>
            <a:endParaRPr sz="1733">
              <a:solidFill>
                <a:schemeClr val="lt2"/>
              </a:solidFill>
            </a:endParaRPr>
          </a:p>
          <a:p>
            <a:pPr marL="609585" indent="-414856" algn="just">
              <a:buClr>
                <a:schemeClr val="lt2"/>
              </a:buClr>
              <a:buSzPts val="1300"/>
              <a:buChar char="●"/>
            </a:pPr>
            <a:r>
              <a:rPr lang="en-GB" sz="1733">
                <a:solidFill>
                  <a:schemeClr val="lt2"/>
                </a:solidFill>
              </a:rPr>
              <a:t>Target primary / secondary school students</a:t>
            </a:r>
            <a:endParaRPr sz="1733">
              <a:solidFill>
                <a:schemeClr val="lt2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818417" y="234951"/>
            <a:ext cx="2330000" cy="5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2667">
                <a:solidFill>
                  <a:srgbClr val="FFFFFF"/>
                </a:solidFill>
              </a:rPr>
              <a:t>Objective</a:t>
            </a:r>
            <a:endParaRPr sz="2667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560189" y="507332"/>
            <a:ext cx="258244" cy="26095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533"/>
          </a:p>
        </p:txBody>
      </p:sp>
      <p:sp>
        <p:nvSpPr>
          <p:cNvPr id="63" name="Google Shape;63;p13"/>
          <p:cNvSpPr/>
          <p:nvPr/>
        </p:nvSpPr>
        <p:spPr>
          <a:xfrm flipH="1">
            <a:off x="4625389" y="824400"/>
            <a:ext cx="258244" cy="26095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533"/>
          </a:p>
        </p:txBody>
      </p:sp>
      <p:cxnSp>
        <p:nvCxnSpPr>
          <p:cNvPr id="64" name="Google Shape;64;p13"/>
          <p:cNvCxnSpPr/>
          <p:nvPr/>
        </p:nvCxnSpPr>
        <p:spPr>
          <a:xfrm>
            <a:off x="4399300" y="1309433"/>
            <a:ext cx="0" cy="555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2352767" y="1094267"/>
            <a:ext cx="9627600" cy="5482800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757400" y="1263800"/>
            <a:ext cx="16604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Create/</a:t>
            </a:r>
            <a:endParaRPr sz="1400" dirty="0">
              <a:solidFill>
                <a:schemeClr val="bg1"/>
              </a:solidFill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Log In Account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28700" y="182100"/>
            <a:ext cx="3291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Use-Case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67" y="1358133"/>
            <a:ext cx="1759911" cy="159883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97417" y="3075300"/>
            <a:ext cx="2150800" cy="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chemeClr val="lt2"/>
                </a:solidFill>
              </a:rPr>
              <a:t>Teacher (Admin)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34" y="3877285"/>
            <a:ext cx="1105133" cy="19008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28700" y="5775233"/>
            <a:ext cx="2150800" cy="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>
                <a:solidFill>
                  <a:schemeClr val="lt2"/>
                </a:solidFill>
              </a:rPr>
              <a:t>Student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805932" y="3123514"/>
            <a:ext cx="215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Create/Edit Avatar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9182733" y="5575533"/>
            <a:ext cx="2254000" cy="8096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Screenshare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8405633" y="2407884"/>
            <a:ext cx="22540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View materials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247200" y="5642851"/>
            <a:ext cx="2060400" cy="8096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Annotate whiteboard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911651" y="1521917"/>
            <a:ext cx="2195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Upload Lesson Materials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822433" y="1263784"/>
            <a:ext cx="16604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Control Access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24017" y="2691433"/>
            <a:ext cx="1985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Interact via emotes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554033" y="5631597"/>
            <a:ext cx="1985600" cy="8020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Chat (text/voice)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9513433" y="3648667"/>
            <a:ext cx="239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Buy In-game items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9464217" y="1452451"/>
            <a:ext cx="239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Distribute In-game Currency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5806000" y="3757717"/>
            <a:ext cx="2501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Control avatar movement</a:t>
            </a:r>
            <a:endParaRPr sz="1400">
              <a:solidFill>
                <a:schemeClr val="bg1"/>
              </a:solidFill>
            </a:endParaRPr>
          </a:p>
        </p:txBody>
      </p:sp>
      <p:cxnSp>
        <p:nvCxnSpPr>
          <p:cNvPr id="87" name="Google Shape;87;p14"/>
          <p:cNvCxnSpPr>
            <a:stCxn id="70" idx="4"/>
            <a:endCxn id="76" idx="0"/>
          </p:cNvCxnSpPr>
          <p:nvPr/>
        </p:nvCxnSpPr>
        <p:spPr>
          <a:xfrm>
            <a:off x="3587600" y="2207000"/>
            <a:ext cx="293732" cy="91651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4"/>
          <p:cNvCxnSpPr>
            <a:stCxn id="72" idx="3"/>
            <a:endCxn id="70" idx="2"/>
          </p:cNvCxnSpPr>
          <p:nvPr/>
        </p:nvCxnSpPr>
        <p:spPr>
          <a:xfrm rot="10800000" flipH="1">
            <a:off x="2352777" y="1735549"/>
            <a:ext cx="404800" cy="42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4"/>
          <p:cNvCxnSpPr>
            <a:stCxn id="74" idx="3"/>
            <a:endCxn id="70" idx="3"/>
          </p:cNvCxnSpPr>
          <p:nvPr/>
        </p:nvCxnSpPr>
        <p:spPr>
          <a:xfrm rot="10800000" flipH="1">
            <a:off x="1956667" y="2068900"/>
            <a:ext cx="1044000" cy="275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4"/>
          <p:cNvCxnSpPr>
            <a:stCxn id="74" idx="3"/>
            <a:endCxn id="76" idx="2"/>
          </p:cNvCxnSpPr>
          <p:nvPr/>
        </p:nvCxnSpPr>
        <p:spPr>
          <a:xfrm flipV="1">
            <a:off x="1956667" y="3595114"/>
            <a:ext cx="849265" cy="123258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4"/>
          <p:cNvCxnSpPr>
            <a:stCxn id="72" idx="0"/>
            <a:endCxn id="81" idx="0"/>
          </p:cNvCxnSpPr>
          <p:nvPr/>
        </p:nvCxnSpPr>
        <p:spPr>
          <a:xfrm rot="-5400000">
            <a:off x="3515623" y="-779067"/>
            <a:ext cx="94400" cy="4180000"/>
          </a:xfrm>
          <a:prstGeom prst="curvedConnector3">
            <a:avLst>
              <a:gd name="adj1" fmla="val 43628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2" name="Google Shape;92;p14"/>
          <p:cNvCxnSpPr>
            <a:stCxn id="76" idx="5"/>
            <a:endCxn id="86" idx="2"/>
          </p:cNvCxnSpPr>
          <p:nvPr/>
        </p:nvCxnSpPr>
        <p:spPr>
          <a:xfrm>
            <a:off x="4641755" y="3928586"/>
            <a:ext cx="1164245" cy="30073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4"/>
          <p:cNvCxnSpPr>
            <a:stCxn id="72" idx="0"/>
            <a:endCxn id="80" idx="0"/>
          </p:cNvCxnSpPr>
          <p:nvPr/>
        </p:nvCxnSpPr>
        <p:spPr>
          <a:xfrm rot="-5400000" flipH="1">
            <a:off x="4659423" y="-1828467"/>
            <a:ext cx="163600" cy="6536800"/>
          </a:xfrm>
          <a:prstGeom prst="curvedConnector3">
            <a:avLst>
              <a:gd name="adj1" fmla="val -35733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4" name="Google Shape;94;p14"/>
          <p:cNvCxnSpPr>
            <a:stCxn id="76" idx="3"/>
            <a:endCxn id="83" idx="1"/>
          </p:cNvCxnSpPr>
          <p:nvPr/>
        </p:nvCxnSpPr>
        <p:spPr>
          <a:xfrm flipH="1">
            <a:off x="2844817" y="3928586"/>
            <a:ext cx="276092" cy="182046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4"/>
          <p:cNvCxnSpPr>
            <a:stCxn id="76" idx="6"/>
            <a:endCxn id="82" idx="2"/>
          </p:cNvCxnSpPr>
          <p:nvPr/>
        </p:nvCxnSpPr>
        <p:spPr>
          <a:xfrm flipV="1">
            <a:off x="4956732" y="3163033"/>
            <a:ext cx="1067285" cy="4320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4"/>
          <p:cNvCxnSpPr>
            <a:stCxn id="86" idx="6"/>
            <a:endCxn id="78" idx="4"/>
          </p:cNvCxnSpPr>
          <p:nvPr/>
        </p:nvCxnSpPr>
        <p:spPr>
          <a:xfrm rot="10800000" flipH="1">
            <a:off x="8307600" y="3350917"/>
            <a:ext cx="1225200" cy="8784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stCxn id="72" idx="0"/>
            <a:endCxn id="85" idx="0"/>
          </p:cNvCxnSpPr>
          <p:nvPr/>
        </p:nvCxnSpPr>
        <p:spPr>
          <a:xfrm rot="-5400000" flipH="1">
            <a:off x="6019023" y="-3188067"/>
            <a:ext cx="94400" cy="9186800"/>
          </a:xfrm>
          <a:prstGeom prst="curvedConnector3">
            <a:avLst>
              <a:gd name="adj1" fmla="val -919068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8" name="Google Shape;98;p14"/>
          <p:cNvCxnSpPr>
            <a:stCxn id="76" idx="4"/>
            <a:endCxn id="79" idx="2"/>
          </p:cNvCxnSpPr>
          <p:nvPr/>
        </p:nvCxnSpPr>
        <p:spPr>
          <a:xfrm rot="16200000" flipH="1">
            <a:off x="4073798" y="3874248"/>
            <a:ext cx="1980937" cy="2365868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76" idx="4"/>
            <a:endCxn id="77" idx="1"/>
          </p:cNvCxnSpPr>
          <p:nvPr/>
        </p:nvCxnSpPr>
        <p:spPr>
          <a:xfrm rot="16200000" flipH="1">
            <a:off x="5883387" y="2064659"/>
            <a:ext cx="1627382" cy="563149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84" idx="3"/>
            <a:endCxn id="76" idx="5"/>
          </p:cNvCxnSpPr>
          <p:nvPr/>
        </p:nvCxnSpPr>
        <p:spPr>
          <a:xfrm rot="5400000" flipH="1">
            <a:off x="6990080" y="1580262"/>
            <a:ext cx="525153" cy="5221803"/>
          </a:xfrm>
          <a:prstGeom prst="curvedConnector3">
            <a:avLst>
              <a:gd name="adj1" fmla="val -69833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01" name="Google Shape;101;p14"/>
          <p:cNvSpPr txBox="1"/>
          <p:nvPr/>
        </p:nvSpPr>
        <p:spPr>
          <a:xfrm>
            <a:off x="9625033" y="4678400"/>
            <a:ext cx="2069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currency sufficient)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7794367" y="3370100"/>
            <a:ext cx="2069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>
                <a:solidFill>
                  <a:srgbClr val="FFFFFF"/>
                </a:solidFill>
              </a:rPr>
              <a:t>(If material uploaded)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172000" y="4724833"/>
            <a:ext cx="1602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081033" y="5461133"/>
            <a:ext cx="1602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844667" y="5143667"/>
            <a:ext cx="1706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539633" y="2761500"/>
            <a:ext cx="1602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1868" y="5375209"/>
            <a:ext cx="2501600" cy="13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l="64369" t="13315" r="2923" b="32336"/>
          <a:stretch/>
        </p:blipFill>
        <p:spPr>
          <a:xfrm flipH="1">
            <a:off x="12649847" y="3733318"/>
            <a:ext cx="1438887" cy="134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Possible Software - Unity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6188800" y="2197400"/>
            <a:ext cx="5333200" cy="3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Pros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Game, it’s fun :D</a:t>
            </a:r>
            <a:endParaRPr>
              <a:solidFill>
                <a:schemeClr val="bg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GB">
                <a:solidFill>
                  <a:schemeClr val="bg1"/>
                </a:solidFill>
              </a:rPr>
              <a:t>Cons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Need to retrieve information 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Not sure if it supports voice, video, chat, screen sharing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Security Issues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575967" y="2197400"/>
            <a:ext cx="4574800" cy="21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3D Modelling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Buy assets from unity store or import assets from online  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Creating with blender  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5519867" y="2197400"/>
            <a:ext cx="0" cy="371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bg1"/>
            </a:gs>
            <a:gs pos="11000">
              <a:srgbClr val="3A383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62CB0-2846-46F5-A687-86994EA8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</p:spPr>
        <p:txBody>
          <a:bodyPr anchor="ctr">
            <a:normAutofit/>
          </a:bodyPr>
          <a:lstStyle/>
          <a:p>
            <a:pPr algn="ctr"/>
            <a:r>
              <a:rPr lang="en-SG" sz="5400" b="1" dirty="0">
                <a:solidFill>
                  <a:schemeClr val="bg1"/>
                </a:solidFill>
              </a:rPr>
              <a:t>WhiteBoard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Teacher">
            <a:extLst>
              <a:ext uri="{FF2B5EF4-FFF2-40B4-BE49-F238E27FC236}">
                <a16:creationId xmlns:a16="http://schemas.microsoft.com/office/drawing/2014/main" id="{7EEA22B4-F030-4E85-AD98-E9DE47A56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720" y="2377440"/>
            <a:ext cx="1964818" cy="19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Freeform: Shape 7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0" name="Freeform: Shape 7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E7DAC-D376-4655-A675-64EFCC61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What is WhiteBoard?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D44BE-F7BF-4F01-B90A-EBD27022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collaborative annotating tool</a:t>
            </a:r>
          </a:p>
          <a:p>
            <a:r>
              <a:rPr lang="en-SG" sz="1700"/>
              <a:t>allow simultaneous annotators, with permission from host</a:t>
            </a:r>
          </a:p>
          <a:p>
            <a:r>
              <a:rPr lang="en-SG" sz="1700" b="1"/>
              <a:t>with version control</a:t>
            </a:r>
            <a:r>
              <a:rPr lang="en-SG" sz="1700"/>
              <a:t>, which produces downloadable saved checkpoints</a:t>
            </a:r>
          </a:p>
        </p:txBody>
      </p: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3AED0-3446-45F9-8663-24FC84E6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528173"/>
            <a:ext cx="6921940" cy="39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mage">
            <a:extLst>
              <a:ext uri="{FF2B5EF4-FFF2-40B4-BE49-F238E27FC236}">
                <a16:creationId xmlns:a16="http://schemas.microsoft.com/office/drawing/2014/main" id="{3616067F-D840-401B-838A-2070A596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344" y="4823460"/>
            <a:ext cx="346922" cy="3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6A6E430-B120-4889-8750-4249A0FC8E51}"/>
              </a:ext>
            </a:extLst>
          </p:cNvPr>
          <p:cNvGrpSpPr/>
          <p:nvPr/>
        </p:nvGrpSpPr>
        <p:grpSpPr>
          <a:xfrm>
            <a:off x="1029810" y="592942"/>
            <a:ext cx="9561991" cy="5254067"/>
            <a:chOff x="2150907" y="1504027"/>
            <a:chExt cx="7690548" cy="38548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4217E51-6F1E-4833-9526-DC677A80C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07" y="1504027"/>
              <a:ext cx="7690548" cy="38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Pencil">
              <a:extLst>
                <a:ext uri="{FF2B5EF4-FFF2-40B4-BE49-F238E27FC236}">
                  <a16:creationId xmlns:a16="http://schemas.microsoft.com/office/drawing/2014/main" id="{B7F29456-3B7A-4FEE-8E94-3046E601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3293" y="4500334"/>
              <a:ext cx="358677" cy="33349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28" name="Graphic 27" descr="Cursor">
              <a:extLst>
                <a:ext uri="{FF2B5EF4-FFF2-40B4-BE49-F238E27FC236}">
                  <a16:creationId xmlns:a16="http://schemas.microsoft.com/office/drawing/2014/main" id="{50B0C37D-44E9-4657-8CB6-A0C55C55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1743" y="3182459"/>
              <a:ext cx="385250" cy="385251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2F26D67-C018-4583-A376-C01FA79BEE57}"/>
              </a:ext>
            </a:extLst>
          </p:cNvPr>
          <p:cNvSpPr/>
          <p:nvPr/>
        </p:nvSpPr>
        <p:spPr>
          <a:xfrm>
            <a:off x="404812" y="461781"/>
            <a:ext cx="11382374" cy="60333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" name="Graphic 39" descr="Basic Shapes">
            <a:extLst>
              <a:ext uri="{FF2B5EF4-FFF2-40B4-BE49-F238E27FC236}">
                <a16:creationId xmlns:a16="http://schemas.microsoft.com/office/drawing/2014/main" id="{E7EA005E-9048-4BE5-A6A2-AE3BBD869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63672" y="4757409"/>
            <a:ext cx="620484" cy="620484"/>
          </a:xfrm>
          <a:prstGeom prst="rect">
            <a:avLst/>
          </a:prstGeom>
        </p:spPr>
      </p:pic>
      <p:pic>
        <p:nvPicPr>
          <p:cNvPr id="42" name="Graphic 41" descr="Blackboard">
            <a:extLst>
              <a:ext uri="{FF2B5EF4-FFF2-40B4-BE49-F238E27FC236}">
                <a16:creationId xmlns:a16="http://schemas.microsoft.com/office/drawing/2014/main" id="{7D766CF8-A17F-47E5-A093-B14AD42A1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26391" y="3288118"/>
            <a:ext cx="745921" cy="745921"/>
          </a:xfrm>
          <a:prstGeom prst="rect">
            <a:avLst/>
          </a:prstGeom>
        </p:spPr>
      </p:pic>
      <p:pic>
        <p:nvPicPr>
          <p:cNvPr id="48" name="Graphic 47" descr="Pencil">
            <a:extLst>
              <a:ext uri="{FF2B5EF4-FFF2-40B4-BE49-F238E27FC236}">
                <a16:creationId xmlns:a16="http://schemas.microsoft.com/office/drawing/2014/main" id="{4F19FAF1-1343-4BAD-859A-3B71A65B23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858322" y="2749660"/>
            <a:ext cx="483002" cy="483002"/>
          </a:xfrm>
          <a:prstGeom prst="rect">
            <a:avLst/>
          </a:prstGeom>
        </p:spPr>
      </p:pic>
      <p:pic>
        <p:nvPicPr>
          <p:cNvPr id="50" name="Graphic 49" descr="Paint">
            <a:extLst>
              <a:ext uri="{FF2B5EF4-FFF2-40B4-BE49-F238E27FC236}">
                <a16:creationId xmlns:a16="http://schemas.microsoft.com/office/drawing/2014/main" id="{B114C070-5F67-4B1D-BA96-C12E78F5D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954749" y="4085482"/>
            <a:ext cx="620484" cy="620484"/>
          </a:xfrm>
          <a:prstGeom prst="rect">
            <a:avLst/>
          </a:prstGeom>
        </p:spPr>
      </p:pic>
      <p:pic>
        <p:nvPicPr>
          <p:cNvPr id="52" name="Graphic 51" descr="Palette">
            <a:extLst>
              <a:ext uri="{FF2B5EF4-FFF2-40B4-BE49-F238E27FC236}">
                <a16:creationId xmlns:a16="http://schemas.microsoft.com/office/drawing/2014/main" id="{2B3BD6C2-2C96-4AC2-8253-21A7E6BE18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854888" y="1529596"/>
            <a:ext cx="494111" cy="501528"/>
          </a:xfrm>
          <a:prstGeom prst="rect">
            <a:avLst/>
          </a:prstGeom>
        </p:spPr>
      </p:pic>
      <p:pic>
        <p:nvPicPr>
          <p:cNvPr id="56" name="Graphic 55" descr="Squiggle">
            <a:extLst>
              <a:ext uri="{FF2B5EF4-FFF2-40B4-BE49-F238E27FC236}">
                <a16:creationId xmlns:a16="http://schemas.microsoft.com/office/drawing/2014/main" id="{BF201541-2197-4A14-A302-B1767982AD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913603" y="2026290"/>
            <a:ext cx="640084" cy="6400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13EFDA2-6F48-4754-8027-8F31C3DF1C6B}"/>
              </a:ext>
            </a:extLst>
          </p:cNvPr>
          <p:cNvGrpSpPr/>
          <p:nvPr/>
        </p:nvGrpSpPr>
        <p:grpSpPr>
          <a:xfrm>
            <a:off x="516795" y="2809022"/>
            <a:ext cx="577277" cy="1239957"/>
            <a:chOff x="516795" y="2845525"/>
            <a:chExt cx="577277" cy="123995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685006-C51E-43AA-B784-5E7DB9A13304}"/>
                </a:ext>
              </a:extLst>
            </p:cNvPr>
            <p:cNvSpPr/>
            <p:nvPr/>
          </p:nvSpPr>
          <p:spPr>
            <a:xfrm>
              <a:off x="516795" y="2845525"/>
              <a:ext cx="562958" cy="5525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3AC0D-02F1-451B-8C04-7D041A59D810}"/>
                </a:ext>
              </a:extLst>
            </p:cNvPr>
            <p:cNvSpPr/>
            <p:nvPr/>
          </p:nvSpPr>
          <p:spPr>
            <a:xfrm>
              <a:off x="531114" y="3532933"/>
              <a:ext cx="562958" cy="5525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E031AFC4-9214-4C99-8B32-8C883711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1050" y="2867283"/>
              <a:ext cx="463896" cy="463896"/>
            </a:xfrm>
            <a:prstGeom prst="rect">
              <a:avLst/>
            </a:prstGeom>
          </p:spPr>
        </p:pic>
        <p:pic>
          <p:nvPicPr>
            <p:cNvPr id="24" name="Graphic 23" descr="Flag1">
              <a:extLst>
                <a:ext uri="{FF2B5EF4-FFF2-40B4-BE49-F238E27FC236}">
                  <a16:creationId xmlns:a16="http://schemas.microsoft.com/office/drawing/2014/main" id="{DABE8CC2-F51C-4EE0-B3AB-52B0C116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5121" y="3614287"/>
              <a:ext cx="406581" cy="41268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B888E5-615F-45FA-840C-7B8BA2B4D7CE}"/>
              </a:ext>
            </a:extLst>
          </p:cNvPr>
          <p:cNvGrpSpPr/>
          <p:nvPr/>
        </p:nvGrpSpPr>
        <p:grpSpPr>
          <a:xfrm>
            <a:off x="3606113" y="5847010"/>
            <a:ext cx="4979775" cy="519132"/>
            <a:chOff x="4009790" y="5847010"/>
            <a:chExt cx="4979775" cy="519132"/>
          </a:xfrm>
        </p:grpSpPr>
        <p:pic>
          <p:nvPicPr>
            <p:cNvPr id="37" name="Graphic 36" descr="Download">
              <a:extLst>
                <a:ext uri="{FF2B5EF4-FFF2-40B4-BE49-F238E27FC236}">
                  <a16:creationId xmlns:a16="http://schemas.microsoft.com/office/drawing/2014/main" id="{E25B2DE0-8F36-48D7-8DD0-FB22191D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470433" y="5847010"/>
              <a:ext cx="519132" cy="51913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DDDCBE-096D-41BF-BB9B-0E770AF0CB0B}"/>
                </a:ext>
              </a:extLst>
            </p:cNvPr>
            <p:cNvGrpSpPr/>
            <p:nvPr/>
          </p:nvGrpSpPr>
          <p:grpSpPr>
            <a:xfrm>
              <a:off x="4009790" y="5848580"/>
              <a:ext cx="4340527" cy="475072"/>
              <a:chOff x="2946672" y="5848580"/>
              <a:chExt cx="4340527" cy="475072"/>
            </a:xfrm>
          </p:grpSpPr>
          <p:pic>
            <p:nvPicPr>
              <p:cNvPr id="39" name="Graphic 38" descr="Back">
                <a:extLst>
                  <a:ext uri="{FF2B5EF4-FFF2-40B4-BE49-F238E27FC236}">
                    <a16:creationId xmlns:a16="http://schemas.microsoft.com/office/drawing/2014/main" id="{054A2C1D-A71D-40C8-ADBB-042DB6F74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946672" y="5848580"/>
                <a:ext cx="461398" cy="468324"/>
              </a:xfrm>
              <a:prstGeom prst="rect">
                <a:avLst/>
              </a:prstGeom>
            </p:spPr>
          </p:pic>
          <p:pic>
            <p:nvPicPr>
              <p:cNvPr id="41" name="Graphic 40" descr="Back">
                <a:extLst>
                  <a:ext uri="{FF2B5EF4-FFF2-40B4-BE49-F238E27FC236}">
                    <a16:creationId xmlns:a16="http://schemas.microsoft.com/office/drawing/2014/main" id="{AF7A2CEA-FEF2-4EE2-B107-FF2B6926F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542815" y="5875112"/>
                <a:ext cx="441907" cy="448540"/>
              </a:xfrm>
              <a:prstGeom prst="rect">
                <a:avLst/>
              </a:prstGeom>
            </p:spPr>
          </p:pic>
          <p:pic>
            <p:nvPicPr>
              <p:cNvPr id="43" name="Graphic 42" descr="Flag1">
                <a:extLst>
                  <a:ext uri="{FF2B5EF4-FFF2-40B4-BE49-F238E27FC236}">
                    <a16:creationId xmlns:a16="http://schemas.microsoft.com/office/drawing/2014/main" id="{DE00485B-4761-4A18-802B-1E360039A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880618" y="5894473"/>
                <a:ext cx="406581" cy="412684"/>
              </a:xfrm>
              <a:prstGeom prst="rect">
                <a:avLst/>
              </a:prstGeom>
            </p:spPr>
          </p:pic>
          <p:pic>
            <p:nvPicPr>
              <p:cNvPr id="44" name="Graphic 43" descr="Eraser">
                <a:extLst>
                  <a:ext uri="{FF2B5EF4-FFF2-40B4-BE49-F238E27FC236}">
                    <a16:creationId xmlns:a16="http://schemas.microsoft.com/office/drawing/2014/main" id="{5BE25D2C-188E-4B7E-BD80-2AF228CC4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155969" y="5848580"/>
                <a:ext cx="441906" cy="448538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82F4D6-274E-40E7-8E68-5F7829C39F19}"/>
                  </a:ext>
                </a:extLst>
              </p:cNvPr>
              <p:cNvSpPr/>
              <p:nvPr/>
            </p:nvSpPr>
            <p:spPr>
              <a:xfrm>
                <a:off x="4892070" y="5906649"/>
                <a:ext cx="339960" cy="33239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47" name="Graphic 46" descr="Paint brush">
                <a:extLst>
                  <a:ext uri="{FF2B5EF4-FFF2-40B4-BE49-F238E27FC236}">
                    <a16:creationId xmlns:a16="http://schemas.microsoft.com/office/drawing/2014/main" id="{96E87481-E1DE-4BED-89F7-87A2C37B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5503149" y="5898864"/>
                <a:ext cx="382236" cy="387973"/>
              </a:xfrm>
              <a:prstGeom prst="rect">
                <a:avLst/>
              </a:prstGeom>
            </p:spPr>
          </p:pic>
        </p:grpSp>
      </p:grp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9A0ABA22-0643-4929-8600-B22252D45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718370" y="5794521"/>
            <a:ext cx="612712" cy="6127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16A031-85E3-40A2-B594-97A4451EBF0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28455" y="846751"/>
            <a:ext cx="2505075" cy="489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CEFAD-816F-42F3-9836-D6FECD71BC2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4455" y="2767922"/>
            <a:ext cx="67627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EC4E9-BEE8-4CFD-8947-8AF9CDC6C9C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42774" y="1175180"/>
            <a:ext cx="2428875" cy="4619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4AE72-EB9B-4AEF-917C-80F05F79750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66187" y="3432767"/>
            <a:ext cx="666750" cy="704850"/>
          </a:xfrm>
          <a:prstGeom prst="rect">
            <a:avLst/>
          </a:prstGeom>
        </p:spPr>
      </p:pic>
      <p:pic>
        <p:nvPicPr>
          <p:cNvPr id="7" name="Graphic 6" descr="Image">
            <a:extLst>
              <a:ext uri="{FF2B5EF4-FFF2-40B4-BE49-F238E27FC236}">
                <a16:creationId xmlns:a16="http://schemas.microsoft.com/office/drawing/2014/main" id="{65C3AA47-C9F9-49E5-BFD0-734A19D01B9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690964" y="5834218"/>
            <a:ext cx="517264" cy="5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2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1DF9A2BF93C5418EB7D14DD3381124" ma:contentTypeVersion="8" ma:contentTypeDescription="Create a new document." ma:contentTypeScope="" ma:versionID="9c769169735859f22fb969b2b9d078db">
  <xsd:schema xmlns:xsd="http://www.w3.org/2001/XMLSchema" xmlns:xs="http://www.w3.org/2001/XMLSchema" xmlns:p="http://schemas.microsoft.com/office/2006/metadata/properties" xmlns:ns3="9ca563b6-aace-4aea-83e7-28a1f685868a" xmlns:ns4="5c9fe79a-191e-42e1-99de-e5ea8f80a6ab" targetNamespace="http://schemas.microsoft.com/office/2006/metadata/properties" ma:root="true" ma:fieldsID="6d386d7cdcf349a2d7960ef94a631786" ns3:_="" ns4:_="">
    <xsd:import namespace="9ca563b6-aace-4aea-83e7-28a1f685868a"/>
    <xsd:import namespace="5c9fe79a-191e-42e1-99de-e5ea8f80a6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563b6-aace-4aea-83e7-28a1f68586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fe79a-191e-42e1-99de-e5ea8f80a6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A4413A-712B-490D-A22E-AF3341091632}">
  <ds:schemaRefs>
    <ds:schemaRef ds:uri="5c9fe79a-191e-42e1-99de-e5ea8f80a6ab"/>
    <ds:schemaRef ds:uri="9ca563b6-aace-4aea-83e7-28a1f68586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5D2438-C7D7-4CCF-9C76-542C2C683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E7EF4B-BCE1-43B3-8599-7594941D102A}">
  <ds:schemaRefs>
    <ds:schemaRef ds:uri="5c9fe79a-191e-42e1-99de-e5ea8f80a6ab"/>
    <ds:schemaRef ds:uri="9ca563b6-aace-4aea-83e7-28a1f68586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538</Words>
  <Application>Microsoft Office PowerPoint</Application>
  <PresentationFormat>Widescreen</PresentationFormat>
  <Paragraphs>100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Arial</vt:lpstr>
      <vt:lpstr>Avenir Next LT Pro</vt:lpstr>
      <vt:lpstr>Calibri</vt:lpstr>
      <vt:lpstr>AccentBoxVTI</vt:lpstr>
      <vt:lpstr>Group 1</vt:lpstr>
      <vt:lpstr>Ideas Formulated</vt:lpstr>
      <vt:lpstr>3D Virtual Classroom</vt:lpstr>
      <vt:lpstr>Features</vt:lpstr>
      <vt:lpstr>Use-Case</vt:lpstr>
      <vt:lpstr>Possible Software - Unity</vt:lpstr>
      <vt:lpstr>WhiteBoard</vt:lpstr>
      <vt:lpstr>What is WhiteBoard?</vt:lpstr>
      <vt:lpstr>PowerPoint Presentation</vt:lpstr>
      <vt:lpstr>PowerPoint Presentation</vt:lpstr>
      <vt:lpstr>Questionnaire</vt:lpstr>
      <vt:lpstr>Questionnaire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</dc:title>
  <dc:creator>Low Xian Hao</dc:creator>
  <cp:lastModifiedBy>Low Xian Hao</cp:lastModifiedBy>
  <cp:revision>11</cp:revision>
  <dcterms:created xsi:type="dcterms:W3CDTF">2020-08-24T13:30:09Z</dcterms:created>
  <dcterms:modified xsi:type="dcterms:W3CDTF">2020-08-24T15:27:29Z</dcterms:modified>
</cp:coreProperties>
</file>